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318" r:id="rId18"/>
    <p:sldId id="298" r:id="rId19"/>
    <p:sldId id="292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4" r:id="rId30"/>
    <p:sldId id="303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9" r:id="rId45"/>
    <p:sldId id="323" r:id="rId46"/>
    <p:sldId id="322" r:id="rId47"/>
    <p:sldId id="320" r:id="rId48"/>
    <p:sldId id="321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4127" y="1207422"/>
            <a:ext cx="3485073" cy="3225647"/>
          </a:xfrm>
        </p:spPr>
        <p:txBody>
          <a:bodyPr>
            <a:normAutofit/>
          </a:bodyPr>
          <a:lstStyle/>
          <a:p>
            <a:pPr algn="l"/>
            <a:r>
              <a:rPr lang="en-IN" sz="9600" dirty="0"/>
              <a:t>SQL</a:t>
            </a:r>
            <a:r>
              <a:rPr lang="en-IN" dirty="0"/>
              <a:t/>
            </a:r>
            <a:br>
              <a:rPr lang="en-IN" dirty="0"/>
            </a:br>
            <a:r>
              <a:rPr lang="en-IN" sz="6600" dirty="0"/>
              <a:t>Syntax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542127"/>
            <a:ext cx="3485072" cy="642350"/>
          </a:xfrm>
        </p:spPr>
        <p:txBody>
          <a:bodyPr>
            <a:noAutofit/>
          </a:bodyPr>
          <a:lstStyle/>
          <a:p>
            <a:pPr algn="r"/>
            <a:r>
              <a:rPr lang="en-US" sz="1600" dirty="0">
                <a:latin typeface="Gadugi" panose="020B0502040204020203" pitchFamily="34" charset="0"/>
                <a:ea typeface="Gadugi" panose="020B0502040204020203" pitchFamily="34" charset="0"/>
              </a:rPr>
              <a:t>- </a:t>
            </a:r>
            <a:r>
              <a:rPr lang="en-US" sz="1600" dirty="0" err="1" smtClean="0">
                <a:latin typeface="Gadugi" panose="020B0502040204020203" pitchFamily="34" charset="0"/>
                <a:ea typeface="Gadugi" panose="020B0502040204020203" pitchFamily="34" charset="0"/>
              </a:rPr>
              <a:t>CH.Bharath</a:t>
            </a:r>
            <a:r>
              <a:rPr lang="en-US" sz="1600" dirty="0" smtClean="0">
                <a:latin typeface="Gadugi" panose="020B0502040204020203" pitchFamily="34" charset="0"/>
                <a:ea typeface="Gadugi" panose="020B0502040204020203" pitchFamily="34" charset="0"/>
              </a:rPr>
              <a:t>.       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4EB0F-3669-47A5-9137-8672E88D6865}"/>
              </a:ext>
            </a:extLst>
          </p:cNvPr>
          <p:cNvSpPr txBox="1"/>
          <p:nvPr/>
        </p:nvSpPr>
        <p:spPr>
          <a:xfrm>
            <a:off x="396380" y="55356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ALTER TABLE Statement (Rename):</a:t>
            </a:r>
          </a:p>
          <a:p>
            <a:r>
              <a:rPr lang="en-US" dirty="0"/>
              <a:t>ALTER TABLE SALES01 RENAME TO SALES11;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962E6-7C34-4DBF-80F9-A1F5343D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3" y="1605349"/>
            <a:ext cx="4439270" cy="384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06622-B16E-4658-B120-3DC2A38D5FD5}"/>
              </a:ext>
            </a:extLst>
          </p:cNvPr>
          <p:cNvSpPr txBox="1"/>
          <p:nvPr/>
        </p:nvSpPr>
        <p:spPr>
          <a:xfrm>
            <a:off x="6662956" y="553565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INSERT INTO Statement:</a:t>
            </a:r>
          </a:p>
          <a:p>
            <a:r>
              <a:rPr lang="en-US" dirty="0"/>
              <a:t>INSERT INTO SALES11(ITEM_TYPE)</a:t>
            </a:r>
          </a:p>
          <a:p>
            <a:r>
              <a:rPr lang="en-US" dirty="0"/>
              <a:t>VALUES ('ABCD');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581C3-AF26-4EED-9CBA-F6C6B00A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74" y="1734733"/>
            <a:ext cx="340090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C2FC4-8842-473A-B9EE-1E99988E07E0}"/>
              </a:ext>
            </a:extLst>
          </p:cNvPr>
          <p:cNvSpPr txBox="1"/>
          <p:nvPr/>
        </p:nvSpPr>
        <p:spPr>
          <a:xfrm>
            <a:off x="93795" y="427731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UPDATE Statement:</a:t>
            </a:r>
          </a:p>
          <a:p>
            <a:r>
              <a:rPr lang="en-US" dirty="0"/>
              <a:t>UPDATE EXCEL SET UNITS_SOLD='4485' WHERE ORDER_ID='292494523'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4F165-CD3A-4401-B7B0-2B03BCE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51" y="226954"/>
            <a:ext cx="5830114" cy="2248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59F3D-FDF2-41E9-BBFC-6F3E38D5961F}"/>
              </a:ext>
            </a:extLst>
          </p:cNvPr>
          <p:cNvSpPr txBox="1"/>
          <p:nvPr/>
        </p:nvSpPr>
        <p:spPr>
          <a:xfrm>
            <a:off x="0" y="430344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DELETE Statement: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7DB73-9107-4975-9763-F2670EDD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3" y="3358358"/>
            <a:ext cx="2972215" cy="301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44DA54-C344-46E6-A430-C77BD4101A98}"/>
              </a:ext>
            </a:extLst>
          </p:cNvPr>
          <p:cNvSpPr txBox="1"/>
          <p:nvPr/>
        </p:nvSpPr>
        <p:spPr>
          <a:xfrm>
            <a:off x="93795" y="4672776"/>
            <a:ext cx="6115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DELETE FROM EXCEL</a:t>
            </a:r>
          </a:p>
          <a:p>
            <a:r>
              <a:rPr lang="en-IN" dirty="0"/>
              <a:t>WHERE (ORDER_ID='500204360');</a:t>
            </a:r>
          </a:p>
        </p:txBody>
      </p:sp>
    </p:spTree>
    <p:extLst>
      <p:ext uri="{BB962C8B-B14F-4D97-AF65-F5344CB8AC3E}">
        <p14:creationId xmlns:p14="http://schemas.microsoft.com/office/powerpoint/2010/main" val="36526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AC1820-ADFE-4B57-8DC9-39B044830F81}"/>
              </a:ext>
            </a:extLst>
          </p:cNvPr>
          <p:cNvSpPr txBox="1"/>
          <p:nvPr/>
        </p:nvSpPr>
        <p:spPr>
          <a:xfrm>
            <a:off x="161488" y="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ALTER:</a:t>
            </a:r>
          </a:p>
          <a:p>
            <a:r>
              <a:rPr lang="en-IN" dirty="0"/>
              <a:t>ALTER TABLE SALES ADD PRODUCT VARCHAR(50)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E9D1B-5C1D-41AB-A8BE-7EED737F0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9" t="8721"/>
          <a:stretch/>
        </p:blipFill>
        <p:spPr>
          <a:xfrm>
            <a:off x="2095341" y="598116"/>
            <a:ext cx="9947564" cy="62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3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08B658-999F-49E3-891A-CAA7A436A21A}"/>
              </a:ext>
            </a:extLst>
          </p:cNvPr>
          <p:cNvSpPr txBox="1"/>
          <p:nvPr/>
        </p:nvSpPr>
        <p:spPr>
          <a:xfrm>
            <a:off x="362824" y="11306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r>
              <a:rPr lang="en-IN" dirty="0"/>
              <a:t>ELETE:</a:t>
            </a:r>
          </a:p>
          <a:p>
            <a:r>
              <a:rPr lang="en-US" dirty="0"/>
              <a:t>DELETE FROM SALES WHERE ORDER_ID=292494523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04085-75A5-41B2-81B2-7F67FBFDA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3" t="8852" r="10341"/>
          <a:stretch/>
        </p:blipFill>
        <p:spPr>
          <a:xfrm>
            <a:off x="998798" y="850083"/>
            <a:ext cx="836814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2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506155-50E6-4FEC-B964-A234C825691A}"/>
              </a:ext>
            </a:extLst>
          </p:cNvPr>
          <p:cNvSpPr txBox="1"/>
          <p:nvPr/>
        </p:nvSpPr>
        <p:spPr>
          <a:xfrm>
            <a:off x="320879" y="65423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DROP:</a:t>
            </a:r>
          </a:p>
          <a:p>
            <a:r>
              <a:rPr lang="en-IN" dirty="0"/>
              <a:t>Drop table SALES </a:t>
            </a:r>
            <a:r>
              <a:rPr lang="en-IN" dirty="0" err="1"/>
              <a:t>cascode</a:t>
            </a:r>
            <a:r>
              <a:rPr lang="en-IN" dirty="0"/>
              <a:t> </a:t>
            </a:r>
            <a:r>
              <a:rPr lang="en-IN" dirty="0" err="1"/>
              <a:t>constrainta</a:t>
            </a:r>
            <a:r>
              <a:rPr lang="en-IN" dirty="0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239C2-68C9-4A5F-A4A5-8CD2489B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95" y="1359579"/>
            <a:ext cx="7815022" cy="48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9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CA995-4DA1-4AC7-AC6B-4F78516B463C}"/>
              </a:ext>
            </a:extLst>
          </p:cNvPr>
          <p:cNvSpPr txBox="1"/>
          <p:nvPr/>
        </p:nvSpPr>
        <p:spPr>
          <a:xfrm>
            <a:off x="320879" y="37739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E2540-F944-4B8C-867D-38A12CF56EE5}"/>
              </a:ext>
            </a:extLst>
          </p:cNvPr>
          <p:cNvSpPr txBox="1"/>
          <p:nvPr/>
        </p:nvSpPr>
        <p:spPr>
          <a:xfrm>
            <a:off x="262156" y="46112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UPDATE:</a:t>
            </a:r>
          </a:p>
          <a:p>
            <a:r>
              <a:rPr lang="en-US" dirty="0"/>
              <a:t>UPDATE SALES SET PRODUCT='ABC' WHERE COUNTRY='Chad'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30089-2A7E-4476-80AE-442A4BB0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0" y="1659219"/>
            <a:ext cx="6614733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F94FD0-CAB8-4FB1-92F9-E0C743FBE7F8}"/>
              </a:ext>
            </a:extLst>
          </p:cNvPr>
          <p:cNvSpPr txBox="1"/>
          <p:nvPr/>
        </p:nvSpPr>
        <p:spPr>
          <a:xfrm>
            <a:off x="295712" y="27245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DQL - Data Query Language:</a:t>
            </a:r>
          </a:p>
          <a:p>
            <a:r>
              <a:rPr lang="en-IN" dirty="0"/>
              <a:t>SELECT: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4F321-8691-44AF-868D-11330305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98" y="1299785"/>
            <a:ext cx="9960203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2619A9-389A-49E4-BA63-4F94B53E02CA}"/>
              </a:ext>
            </a:extLst>
          </p:cNvPr>
          <p:cNvSpPr txBox="1"/>
          <p:nvPr/>
        </p:nvSpPr>
        <p:spPr>
          <a:xfrm>
            <a:off x="278934" y="578732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TABLE:</a:t>
            </a:r>
          </a:p>
          <a:p>
            <a:r>
              <a:rPr lang="en-IN" dirty="0"/>
              <a:t>SELECT * FROM SALES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410F3-864F-49EB-B9A2-5BD7ED92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9" y="1130776"/>
            <a:ext cx="9693480" cy="49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CC0FB-43BD-40CD-B77A-2FBDD305751B}"/>
              </a:ext>
            </a:extLst>
          </p:cNvPr>
          <p:cNvSpPr txBox="1"/>
          <p:nvPr/>
        </p:nvSpPr>
        <p:spPr>
          <a:xfrm>
            <a:off x="396380" y="1005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 NULL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3A8D9-2E04-43A5-B1A8-2F25B294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21" y="625061"/>
            <a:ext cx="2949196" cy="3124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C85FE-A5AA-48CD-9AEB-CCBC79CB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84" y="1487416"/>
            <a:ext cx="3581900" cy="519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F2F9F-CA45-480F-ACD6-90043A7AC775}"/>
              </a:ext>
            </a:extLst>
          </p:cNvPr>
          <p:cNvSpPr txBox="1"/>
          <p:nvPr/>
        </p:nvSpPr>
        <p:spPr>
          <a:xfrm>
            <a:off x="4967565" y="178734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SQL Comparison Operators:</a:t>
            </a:r>
          </a:p>
          <a:p>
            <a:r>
              <a:rPr lang="en-IN" dirty="0"/>
              <a:t>FUNCTION QUERY:</a:t>
            </a:r>
          </a:p>
          <a:p>
            <a:r>
              <a:rPr lang="en-IN" dirty="0"/>
              <a:t>SELECT * FROM excel</a:t>
            </a:r>
          </a:p>
          <a:p>
            <a:r>
              <a:rPr lang="en-IN" dirty="0"/>
              <a:t>WHERE UNIT_COST &gt;=50 AND UNIT_COST &lt;=500 ;</a:t>
            </a:r>
          </a:p>
        </p:txBody>
      </p:sp>
    </p:spTree>
    <p:extLst>
      <p:ext uri="{BB962C8B-B14F-4D97-AF65-F5344CB8AC3E}">
        <p14:creationId xmlns:p14="http://schemas.microsoft.com/office/powerpoint/2010/main" val="148141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12599-7CEA-4DC6-9B45-8632295B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9" y="712789"/>
            <a:ext cx="4067743" cy="5801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16EB4-84FB-466A-9AAB-250F587B76EF}"/>
              </a:ext>
            </a:extLst>
          </p:cNvPr>
          <p:cNvSpPr txBox="1"/>
          <p:nvPr/>
        </p:nvSpPr>
        <p:spPr>
          <a:xfrm>
            <a:off x="-90182" y="8323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WHERE country IS NOT NULL;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3494A-421A-4742-B883-02D2DE2C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18" y="866494"/>
            <a:ext cx="3667637" cy="589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7BFB4-1204-4F6D-9391-7E64EE36DB78}"/>
              </a:ext>
            </a:extLst>
          </p:cNvPr>
          <p:cNvSpPr txBox="1"/>
          <p:nvPr/>
        </p:nvSpPr>
        <p:spPr>
          <a:xfrm>
            <a:off x="6377730" y="9470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WHERE ITEM_TYPE LIKE 'Me%';</a:t>
            </a:r>
          </a:p>
        </p:txBody>
      </p:sp>
    </p:spTree>
    <p:extLst>
      <p:ext uri="{BB962C8B-B14F-4D97-AF65-F5344CB8AC3E}">
        <p14:creationId xmlns:p14="http://schemas.microsoft.com/office/powerpoint/2010/main" val="313335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25205A-075A-4F86-B47E-56476F26487E}"/>
              </a:ext>
            </a:extLst>
          </p:cNvPr>
          <p:cNvSpPr txBox="1"/>
          <p:nvPr/>
        </p:nvSpPr>
        <p:spPr>
          <a:xfrm>
            <a:off x="0" y="27661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DISTINCT Clause:</a:t>
            </a:r>
          </a:p>
          <a:p>
            <a:r>
              <a:rPr lang="en-US" dirty="0"/>
              <a:t>    SELECT ORDER_ID FROM SALES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D1F36-D672-4DDB-81C0-E5F1B498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92" y="914671"/>
            <a:ext cx="3297155" cy="5842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EAE54-638E-4E03-A74E-B39AA1B82CB1}"/>
              </a:ext>
            </a:extLst>
          </p:cNvPr>
          <p:cNvSpPr txBox="1"/>
          <p:nvPr/>
        </p:nvSpPr>
        <p:spPr>
          <a:xfrm>
            <a:off x="6572494" y="27661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DISTINCT Clause: </a:t>
            </a:r>
          </a:p>
          <a:p>
            <a:r>
              <a:rPr lang="en-US" dirty="0"/>
              <a:t>     SELECT DISTINCT REGION FROM SALES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ABB80-F8B6-4937-B2E8-4CD55BD8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46" y="1023566"/>
            <a:ext cx="3886742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72D92-BB89-45D9-BC73-089997DBE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904" r="-4688" b="24402"/>
          <a:stretch/>
        </p:blipFill>
        <p:spPr>
          <a:xfrm>
            <a:off x="389102" y="1573095"/>
            <a:ext cx="4115374" cy="4852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B9860-452C-4998-974B-C2133FC6988D}"/>
              </a:ext>
            </a:extLst>
          </p:cNvPr>
          <p:cNvSpPr txBox="1"/>
          <p:nvPr/>
        </p:nvSpPr>
        <p:spPr>
          <a:xfrm>
            <a:off x="123739" y="274438"/>
            <a:ext cx="6499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</a:t>
            </a:r>
          </a:p>
          <a:p>
            <a:r>
              <a:rPr lang="en-IN" dirty="0"/>
              <a:t>WHERE UNIT_PRICE IN (421.89,524.06);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D8E1B-7CDE-41B9-950C-B9FCA2D40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38"/>
          <a:stretch/>
        </p:blipFill>
        <p:spPr>
          <a:xfrm>
            <a:off x="7351396" y="1424270"/>
            <a:ext cx="4367612" cy="5284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61910-C84E-40A3-9FA7-C0FE03269CFD}"/>
              </a:ext>
            </a:extLst>
          </p:cNvPr>
          <p:cNvSpPr txBox="1"/>
          <p:nvPr/>
        </p:nvSpPr>
        <p:spPr>
          <a:xfrm>
            <a:off x="6784596" y="148825"/>
            <a:ext cx="6119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</a:t>
            </a:r>
          </a:p>
          <a:p>
            <a:r>
              <a:rPr lang="en-IN" dirty="0"/>
              <a:t>WHERE UNIT_PRICE BETWEEN </a:t>
            </a:r>
          </a:p>
          <a:p>
            <a:r>
              <a:rPr lang="en-IN" dirty="0"/>
              <a:t>421.89 AND 524.06;</a:t>
            </a:r>
          </a:p>
        </p:txBody>
      </p:sp>
    </p:spTree>
    <p:extLst>
      <p:ext uri="{BB962C8B-B14F-4D97-AF65-F5344CB8AC3E}">
        <p14:creationId xmlns:p14="http://schemas.microsoft.com/office/powerpoint/2010/main" val="205161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376C9-E0AE-4983-8C95-898488C6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2" y="1419877"/>
            <a:ext cx="4963218" cy="5058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C35D6-0547-4472-B84A-95C4794B041A}"/>
              </a:ext>
            </a:extLst>
          </p:cNvPr>
          <p:cNvSpPr txBox="1"/>
          <p:nvPr/>
        </p:nvSpPr>
        <p:spPr>
          <a:xfrm>
            <a:off x="220211" y="219548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UNITS_SOLD FROM excel</a:t>
            </a:r>
          </a:p>
          <a:p>
            <a:r>
              <a:rPr lang="en-IN" dirty="0"/>
              <a:t>WHERE EXISTS (SELECT UNITS_SOLD FROM excel WHERE REGION='Asia');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CEBF9-19E4-4312-97F6-34F24AE7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93" y="1134086"/>
            <a:ext cx="6125430" cy="5630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E449E4-5982-48D1-BC92-89BECA105B3D}"/>
              </a:ext>
            </a:extLst>
          </p:cNvPr>
          <p:cNvSpPr txBox="1"/>
          <p:nvPr/>
        </p:nvSpPr>
        <p:spPr>
          <a:xfrm>
            <a:off x="5935876" y="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</a:t>
            </a:r>
          </a:p>
          <a:p>
            <a:r>
              <a:rPr lang="en-IN" dirty="0"/>
              <a:t>WHERE UNIT_COST &gt; ALL (SELECT UNIT_COST FROM CUSTOMERS WHERE UNITS_SOLD &gt; 1075);</a:t>
            </a:r>
          </a:p>
        </p:txBody>
      </p:sp>
    </p:spTree>
    <p:extLst>
      <p:ext uri="{BB962C8B-B14F-4D97-AF65-F5344CB8AC3E}">
        <p14:creationId xmlns:p14="http://schemas.microsoft.com/office/powerpoint/2010/main" val="410332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DACB7-A54A-48BB-A314-A38EE0BD4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" y="1202319"/>
            <a:ext cx="3972479" cy="3362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A5639-FC28-4F5A-B1BA-75A9EB3D0E45}"/>
              </a:ext>
            </a:extLst>
          </p:cNvPr>
          <p:cNvSpPr txBox="1"/>
          <p:nvPr/>
        </p:nvSpPr>
        <p:spPr>
          <a:xfrm>
            <a:off x="211822" y="42773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SELECT * FROM excel WHERE UNITS_SOLD =1075;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4BF0E-94B2-43B0-8F49-5943B408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42" y="2069215"/>
            <a:ext cx="4067743" cy="249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8BFDE-5F7C-4F4A-B01E-B8C5AAF5683E}"/>
              </a:ext>
            </a:extLst>
          </p:cNvPr>
          <p:cNvSpPr txBox="1"/>
          <p:nvPr/>
        </p:nvSpPr>
        <p:spPr>
          <a:xfrm>
            <a:off x="6923015" y="86433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IN" dirty="0"/>
              <a:t>FUNCTION QUERY:</a:t>
            </a:r>
          </a:p>
          <a:p>
            <a:r>
              <a:rPr lang="en-US" dirty="0"/>
              <a:t>SELECT COUNT(*) AS "REGION" FROM excel;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9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7EE54-B0CF-4ADF-B8CE-162BEB42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7" y="1533260"/>
            <a:ext cx="3667637" cy="3791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D41DA-C72B-464D-B807-C24C74A33D8C}"/>
              </a:ext>
            </a:extLst>
          </p:cNvPr>
          <p:cNvSpPr txBox="1"/>
          <p:nvPr/>
        </p:nvSpPr>
        <p:spPr>
          <a:xfrm>
            <a:off x="195044" y="44434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CREATE DATABASE </a:t>
            </a:r>
            <a:r>
              <a:rPr lang="en-IN" dirty="0" err="1"/>
              <a:t>testDB</a:t>
            </a:r>
            <a:r>
              <a:rPr lang="en-IN" dirty="0"/>
              <a:t>;</a:t>
            </a:r>
          </a:p>
          <a:p>
            <a:r>
              <a:rPr lang="en-IN" dirty="0"/>
              <a:t>SHOW DATABASES;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4E547-4CCE-481E-9E1C-CA3A6067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87" y="2136549"/>
            <a:ext cx="4058216" cy="281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952152-CA61-4C50-AC86-04BD4ABE1E6B}"/>
              </a:ext>
            </a:extLst>
          </p:cNvPr>
          <p:cNvSpPr txBox="1"/>
          <p:nvPr/>
        </p:nvSpPr>
        <p:spPr>
          <a:xfrm>
            <a:off x="6253294" y="532349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US" dirty="0"/>
              <a:t>CREATE TABLE TABLE01(</a:t>
            </a:r>
          </a:p>
          <a:p>
            <a:r>
              <a:rPr lang="en-US" dirty="0"/>
              <a:t> GHJ int,</a:t>
            </a:r>
          </a:p>
          <a:p>
            <a:r>
              <a:rPr lang="en-US" dirty="0"/>
              <a:t> constraint pk_TABLE01 primary key (GHJ)  </a:t>
            </a:r>
          </a:p>
          <a:p>
            <a:r>
              <a:rPr lang="en-US" dirty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47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FAD39-235A-45E7-8357-F3D63B07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74" y="1645866"/>
            <a:ext cx="3534268" cy="3029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CC-DD2A-4E73-AC04-D62B51DEFAF4}"/>
              </a:ext>
            </a:extLst>
          </p:cNvPr>
          <p:cNvSpPr txBox="1"/>
          <p:nvPr/>
        </p:nvSpPr>
        <p:spPr>
          <a:xfrm>
            <a:off x="427986" y="81362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DROP TABLE TABLE01;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79FFB-F4D0-4BFF-8E09-36ECC37E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16" y="1136789"/>
            <a:ext cx="4210638" cy="522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25F52-54CF-402B-A93E-70A8C10025F0}"/>
              </a:ext>
            </a:extLst>
          </p:cNvPr>
          <p:cNvSpPr txBox="1"/>
          <p:nvPr/>
        </p:nvSpPr>
        <p:spPr>
          <a:xfrm>
            <a:off x="5522053" y="41095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QUERY:</a:t>
            </a:r>
          </a:p>
          <a:p>
            <a:r>
              <a:rPr lang="en-IN" dirty="0"/>
              <a:t>DESC CUSTOMERS;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5A90-88FD-4C55-B6C9-F5FB8C672830}"/>
              </a:ext>
            </a:extLst>
          </p:cNvPr>
          <p:cNvSpPr txBox="1"/>
          <p:nvPr/>
        </p:nvSpPr>
        <p:spPr>
          <a:xfrm>
            <a:off x="360874" y="5829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SQL DROP or DELETE Table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7766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9A112A-542B-4CA1-929D-C387B62D4834}"/>
              </a:ext>
            </a:extLst>
          </p:cNvPr>
          <p:cNvSpPr txBox="1"/>
          <p:nvPr/>
        </p:nvSpPr>
        <p:spPr>
          <a:xfrm>
            <a:off x="320880" y="26834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INSERT Query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2127-B819-430C-A661-3C8EDFFC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9" y="1779738"/>
            <a:ext cx="5020376" cy="366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4BEE9-94F5-4D97-9316-3329F76C381B}"/>
              </a:ext>
            </a:extLst>
          </p:cNvPr>
          <p:cNvSpPr txBox="1"/>
          <p:nvPr/>
        </p:nvSpPr>
        <p:spPr>
          <a:xfrm>
            <a:off x="406166" y="91467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INSERT INTO excel (UNIT_PRICE) VALUES (258369);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69B3E-9A44-417A-B24C-334F7468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3509"/>
            <a:ext cx="5885238" cy="51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AE9A8D-099D-4ADE-A5F5-72B9F85D3E62}"/>
              </a:ext>
            </a:extLst>
          </p:cNvPr>
          <p:cNvSpPr txBox="1"/>
          <p:nvPr/>
        </p:nvSpPr>
        <p:spPr>
          <a:xfrm>
            <a:off x="69209" y="3438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SELECT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353E0-6FD8-49E0-A618-D994A6F9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1558155"/>
            <a:ext cx="3115110" cy="520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B01FB-99C1-44F6-9C7F-615B67946D13}"/>
              </a:ext>
            </a:extLst>
          </p:cNvPr>
          <p:cNvSpPr txBox="1"/>
          <p:nvPr/>
        </p:nvSpPr>
        <p:spPr>
          <a:xfrm>
            <a:off x="69209" y="81249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QUERY </a:t>
            </a:r>
            <a:r>
              <a:rPr lang="en-US" dirty="0"/>
              <a:t>:</a:t>
            </a:r>
          </a:p>
          <a:p>
            <a:r>
              <a:rPr lang="en-US" dirty="0"/>
              <a:t>SELECT UNIT_PRICE FROM excel;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A5049-6E25-4462-BF90-196D24AC9D63}"/>
              </a:ext>
            </a:extLst>
          </p:cNvPr>
          <p:cNvSpPr txBox="1"/>
          <p:nvPr/>
        </p:nvSpPr>
        <p:spPr>
          <a:xfrm>
            <a:off x="6028189" y="3935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WHERE Clause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00650-403E-45B9-BC84-258143B0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55" y="1697011"/>
            <a:ext cx="2194750" cy="4767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88CF-DC89-4FEC-B752-82F79F906E76}"/>
              </a:ext>
            </a:extLst>
          </p:cNvPr>
          <p:cNvSpPr txBox="1"/>
          <p:nvPr/>
        </p:nvSpPr>
        <p:spPr>
          <a:xfrm>
            <a:off x="6344174" y="71317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REGION LIKE 'A%'</a:t>
            </a:r>
          </a:p>
        </p:txBody>
      </p:sp>
    </p:spTree>
    <p:extLst>
      <p:ext uri="{BB962C8B-B14F-4D97-AF65-F5344CB8AC3E}">
        <p14:creationId xmlns:p14="http://schemas.microsoft.com/office/powerpoint/2010/main" val="22486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4600A-2962-4E0F-ACCF-F5FFED128182}"/>
              </a:ext>
            </a:extLst>
          </p:cNvPr>
          <p:cNvSpPr txBox="1"/>
          <p:nvPr/>
        </p:nvSpPr>
        <p:spPr>
          <a:xfrm>
            <a:off x="195044" y="20122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SQL AND </a:t>
            </a:r>
            <a:r>
              <a:rPr lang="en-US" b="1" dirty="0" err="1"/>
              <a:t>and</a:t>
            </a:r>
            <a:r>
              <a:rPr lang="en-US" b="1" dirty="0"/>
              <a:t> OR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C9CF3-C6E5-4890-81BC-65A1E6F8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7" y="2469847"/>
            <a:ext cx="11457264" cy="3133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29FF1-AC45-40EF-8721-1C1D4937EE09}"/>
              </a:ext>
            </a:extLst>
          </p:cNvPr>
          <p:cNvSpPr txBox="1"/>
          <p:nvPr/>
        </p:nvSpPr>
        <p:spPr>
          <a:xfrm>
            <a:off x="132127" y="1647563"/>
            <a:ext cx="9443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* FROM excel WHERE COUNTRY='Latvia' AND ITEM_TYPE='Vegetables'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EDDD-1FC6-4686-943D-F846B019171B}"/>
              </a:ext>
            </a:extLst>
          </p:cNvPr>
          <p:cNvSpPr txBox="1"/>
          <p:nvPr/>
        </p:nvSpPr>
        <p:spPr>
          <a:xfrm>
            <a:off x="341852" y="825280"/>
            <a:ext cx="6170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Operator:</a:t>
            </a:r>
          </a:p>
        </p:txBody>
      </p:sp>
    </p:spTree>
    <p:extLst>
      <p:ext uri="{BB962C8B-B14F-4D97-AF65-F5344CB8AC3E}">
        <p14:creationId xmlns:p14="http://schemas.microsoft.com/office/powerpoint/2010/main" val="1047500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476DAC-D6A2-4355-B731-90A81AFD7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4" y="2088668"/>
            <a:ext cx="11644369" cy="3899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58E48-0B47-4040-B026-4479E24EC4D2}"/>
              </a:ext>
            </a:extLst>
          </p:cNvPr>
          <p:cNvSpPr txBox="1"/>
          <p:nvPr/>
        </p:nvSpPr>
        <p:spPr>
          <a:xfrm>
            <a:off x="273815" y="38881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Operator: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38E66-AB8F-41DC-9824-BA0588810501}"/>
              </a:ext>
            </a:extLst>
          </p:cNvPr>
          <p:cNvSpPr txBox="1"/>
          <p:nvPr/>
        </p:nvSpPr>
        <p:spPr>
          <a:xfrm>
            <a:off x="85987" y="869408"/>
            <a:ext cx="903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* FROM excel WHERE COUNTRY='Latvia' OR COUNTRY='Laos'</a:t>
            </a:r>
          </a:p>
        </p:txBody>
      </p:sp>
    </p:spTree>
    <p:extLst>
      <p:ext uri="{BB962C8B-B14F-4D97-AF65-F5344CB8AC3E}">
        <p14:creationId xmlns:p14="http://schemas.microsoft.com/office/powerpoint/2010/main" val="400463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4E345A-53A4-48F8-BD10-594D185E93A5}"/>
              </a:ext>
            </a:extLst>
          </p:cNvPr>
          <p:cNvSpPr txBox="1"/>
          <p:nvPr/>
        </p:nvSpPr>
        <p:spPr>
          <a:xfrm>
            <a:off x="178266" y="24317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UPDATE 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ADDB-F86D-4B93-A47D-B26C8406FBEA}"/>
              </a:ext>
            </a:extLst>
          </p:cNvPr>
          <p:cNvSpPr txBox="1"/>
          <p:nvPr/>
        </p:nvSpPr>
        <p:spPr>
          <a:xfrm>
            <a:off x="253766" y="72278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UPDATE excel</a:t>
            </a:r>
          </a:p>
          <a:p>
            <a:r>
              <a:rPr lang="en-IN" dirty="0"/>
              <a:t>SET REGION = 'HYD'</a:t>
            </a:r>
          </a:p>
          <a:p>
            <a:r>
              <a:rPr lang="en-IN" dirty="0"/>
              <a:t>WHERE ORDER_ID =896007859 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B458C-B1CC-424C-8C49-36BF790B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0" y="1756399"/>
            <a:ext cx="109457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F86B4-265A-4C6B-8830-00870C6F9AA3}"/>
              </a:ext>
            </a:extLst>
          </p:cNvPr>
          <p:cNvSpPr txBox="1"/>
          <p:nvPr/>
        </p:nvSpPr>
        <p:spPr>
          <a:xfrm>
            <a:off x="291517" y="528398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WHERE Clause:</a:t>
            </a:r>
          </a:p>
          <a:p>
            <a:r>
              <a:rPr lang="en-IN" dirty="0"/>
              <a:t>     </a:t>
            </a:r>
            <a:r>
              <a:rPr lang="en-US" dirty="0"/>
              <a:t>SELECT REGION,COUNTRY,ITEM_TYPE FROM SALES</a:t>
            </a:r>
          </a:p>
          <a:p>
            <a:r>
              <a:rPr lang="en-US" dirty="0"/>
              <a:t>     WHERE ORDER_ID='773452794';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F4DB5-9035-401A-B4A2-267EADA7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3" y="1938129"/>
            <a:ext cx="3982006" cy="2981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50C49-E233-4EAD-AB96-7ED762187187}"/>
              </a:ext>
            </a:extLst>
          </p:cNvPr>
          <p:cNvSpPr txBox="1"/>
          <p:nvPr/>
        </p:nvSpPr>
        <p:spPr>
          <a:xfrm>
            <a:off x="6386119" y="159283"/>
            <a:ext cx="6111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AND/OR Clause:</a:t>
            </a:r>
          </a:p>
          <a:p>
            <a:r>
              <a:rPr lang="en-US" b="1" dirty="0"/>
              <a:t>     </a:t>
            </a:r>
            <a:r>
              <a:rPr lang="en-US" dirty="0"/>
              <a:t>SELECT * FROM SALES </a:t>
            </a:r>
          </a:p>
          <a:p>
            <a:r>
              <a:rPr lang="en-US" dirty="0"/>
              <a:t>     WHERE REGION='Asia' AND ITEM_TYPE='Beverages’ </a:t>
            </a:r>
          </a:p>
          <a:p>
            <a:r>
              <a:rPr lang="en-US" dirty="0"/>
              <a:t>      OR SALES_CHANNEL='ONLINE'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B35032-DEED-453E-B689-B7BE6A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41" y="1380361"/>
            <a:ext cx="3467584" cy="52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9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91EB8-B423-4015-AFA4-6B4403764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96" y="981238"/>
            <a:ext cx="8487960" cy="5801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2F50-B97D-4692-9D9F-611E7EBE2B46}"/>
              </a:ext>
            </a:extLst>
          </p:cNvPr>
          <p:cNvSpPr txBox="1"/>
          <p:nvPr/>
        </p:nvSpPr>
        <p:spPr>
          <a:xfrm>
            <a:off x="195044" y="15890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DELETE Query:</a:t>
            </a:r>
          </a:p>
          <a:p>
            <a:r>
              <a:rPr lang="en-IN" dirty="0"/>
              <a:t>DELETE FROM excel WHERE ORDER_ID=896007859</a:t>
            </a:r>
          </a:p>
        </p:txBody>
      </p:sp>
    </p:spTree>
    <p:extLst>
      <p:ext uri="{BB962C8B-B14F-4D97-AF65-F5344CB8AC3E}">
        <p14:creationId xmlns:p14="http://schemas.microsoft.com/office/powerpoint/2010/main" val="120521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075BA8-C304-465F-AFA4-112A29F60606}"/>
              </a:ext>
            </a:extLst>
          </p:cNvPr>
          <p:cNvSpPr txBox="1"/>
          <p:nvPr/>
        </p:nvSpPr>
        <p:spPr>
          <a:xfrm>
            <a:off x="295712" y="29350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LIKE Clause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6EFBD-7C07-4DA8-BE9A-4871BCA9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9" y="1709268"/>
            <a:ext cx="11962701" cy="3045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505FD-7A56-49F7-B2F8-6567DFFF8C23}"/>
              </a:ext>
            </a:extLst>
          </p:cNvPr>
          <p:cNvSpPr txBox="1"/>
          <p:nvPr/>
        </p:nvSpPr>
        <p:spPr>
          <a:xfrm>
            <a:off x="186655" y="1012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COUNT(DISTINCT REGION) FROM excel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99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9F4B3-36AD-41DB-959C-84A86B8C8866}"/>
              </a:ext>
            </a:extLst>
          </p:cNvPr>
          <p:cNvSpPr txBox="1"/>
          <p:nvPr/>
        </p:nvSpPr>
        <p:spPr>
          <a:xfrm>
            <a:off x="144710" y="23972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SORTING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98CDE-06F6-40F8-8165-24698B2E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1" y="1578549"/>
            <a:ext cx="11903978" cy="4742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539E5-FDC3-4353-B9A1-04A4D2962510}"/>
              </a:ext>
            </a:extLst>
          </p:cNvPr>
          <p:cNvSpPr txBox="1"/>
          <p:nvPr/>
        </p:nvSpPr>
        <p:spPr>
          <a:xfrm>
            <a:off x="144710" y="77063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SELECT * FROM excel</a:t>
            </a:r>
          </a:p>
          <a:p>
            <a:r>
              <a:rPr lang="en-US" dirty="0"/>
              <a:t> ORDER BY COUNTRY DESC;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839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3B574-17CC-4B80-AC0D-60056C00D766}"/>
              </a:ext>
            </a:extLst>
          </p:cNvPr>
          <p:cNvSpPr txBox="1"/>
          <p:nvPr/>
        </p:nvSpPr>
        <p:spPr>
          <a:xfrm>
            <a:off x="723550" y="4277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A4ADB-C1CF-4054-A773-B8314FC0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0" y="1782048"/>
            <a:ext cx="11551640" cy="3149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335E4-F29E-44A8-B0F0-07C30C8BA5AC}"/>
              </a:ext>
            </a:extLst>
          </p:cNvPr>
          <p:cNvSpPr txBox="1"/>
          <p:nvPr/>
        </p:nvSpPr>
        <p:spPr>
          <a:xfrm>
            <a:off x="419449" y="1135717"/>
            <a:ext cx="783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UPDATE excel SET REGION='HYD' WHERE UNIT_COST IS NULL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151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12E3F8-812F-43DA-A490-148C9AEC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5" y="1797207"/>
            <a:ext cx="11803310" cy="4150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01847-15F0-4AB0-BD58-B6B19E6A28BE}"/>
              </a:ext>
            </a:extLst>
          </p:cNvPr>
          <p:cNvSpPr txBox="1"/>
          <p:nvPr/>
        </p:nvSpPr>
        <p:spPr>
          <a:xfrm>
            <a:off x="379602" y="42773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en-IN" dirty="0"/>
              <a:t>QL GREATHER THAN (&gt;):</a:t>
            </a:r>
          </a:p>
          <a:p>
            <a:r>
              <a:rPr lang="en-US" dirty="0"/>
              <a:t>select * from excel where TOTAL_REVENUE &lt; 4000.0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11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3B70E-BC4E-4DE8-92A4-D310C4E19BDB}"/>
              </a:ext>
            </a:extLst>
          </p:cNvPr>
          <p:cNvSpPr txBox="1"/>
          <p:nvPr/>
        </p:nvSpPr>
        <p:spPr>
          <a:xfrm>
            <a:off x="270545" y="47806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SQL EQUAL TO (=):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4995B-C3A0-44AE-A86C-621EA039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6" y="1723077"/>
            <a:ext cx="11006356" cy="412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2365B-886B-499C-B391-C053F972DBBF}"/>
              </a:ext>
            </a:extLst>
          </p:cNvPr>
          <p:cNvSpPr txBox="1"/>
          <p:nvPr/>
        </p:nvSpPr>
        <p:spPr>
          <a:xfrm>
            <a:off x="346046" y="84739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excel where UNIT_COST='117.11'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69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C9E78-B6D5-491C-807D-ABCCD3F2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942412"/>
            <a:ext cx="11224470" cy="356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DEEBE2-5EFB-4AB8-9335-E2CA25962E89}"/>
              </a:ext>
            </a:extLst>
          </p:cNvPr>
          <p:cNvSpPr txBox="1"/>
          <p:nvPr/>
        </p:nvSpPr>
        <p:spPr>
          <a:xfrm>
            <a:off x="67113" y="78006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SQL NOT EQUAL TO(!=)</a:t>
            </a:r>
          </a:p>
          <a:p>
            <a:r>
              <a:rPr lang="en-US" dirty="0"/>
              <a:t>SELECT * FROM excel WHERE UNITS_SOLD!=1075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483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25307-5BE6-40BC-ABC6-A124235B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" y="1213646"/>
            <a:ext cx="11509695" cy="4638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A5FD4-46CE-44F1-B6B8-C44D8DF7573D}"/>
              </a:ext>
            </a:extLst>
          </p:cNvPr>
          <p:cNvSpPr txBox="1"/>
          <p:nvPr/>
        </p:nvSpPr>
        <p:spPr>
          <a:xfrm>
            <a:off x="178266" y="20122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SQL NOT EQUAL TO(&lt;&gt;):</a:t>
            </a:r>
          </a:p>
          <a:p>
            <a:r>
              <a:rPr lang="en-US" dirty="0"/>
              <a:t>SELECT * FROM excel WHERE UNITS_SOLD &lt;&gt; 1075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28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E4B942-7A0D-4726-A684-F3C5145EB39C}"/>
              </a:ext>
            </a:extLst>
          </p:cNvPr>
          <p:cNvSpPr txBox="1"/>
          <p:nvPr/>
        </p:nvSpPr>
        <p:spPr>
          <a:xfrm>
            <a:off x="220211" y="51162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SQL GREATER THAN OR ERUAL TO (&gt;=):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7D495-1F1E-43AA-965A-97974091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1" y="1553849"/>
            <a:ext cx="11677475" cy="4239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163D90-F1AC-44F1-BC5B-174CE37053E8}"/>
              </a:ext>
            </a:extLst>
          </p:cNvPr>
          <p:cNvSpPr txBox="1"/>
          <p:nvPr/>
        </p:nvSpPr>
        <p:spPr>
          <a:xfrm>
            <a:off x="220211" y="8019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excel WHERE UNITS_SOLD &gt;=1075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204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8B1FD8-A4AB-457D-A586-B4AD98385C7F}"/>
              </a:ext>
            </a:extLst>
          </p:cNvPr>
          <p:cNvSpPr txBox="1"/>
          <p:nvPr/>
        </p:nvSpPr>
        <p:spPr>
          <a:xfrm>
            <a:off x="295711" y="20122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31614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851480-DBBD-4D60-8656-8BE385C4B3C4}"/>
              </a:ext>
            </a:extLst>
          </p:cNvPr>
          <p:cNvSpPr txBox="1"/>
          <p:nvPr/>
        </p:nvSpPr>
        <p:spPr>
          <a:xfrm>
            <a:off x="85987" y="-55150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IN Clause</a:t>
            </a:r>
            <a:r>
              <a:rPr lang="en-IN" dirty="0"/>
              <a:t>: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REGION IN ('Sub-Saharan Africa', 'Asia', 'Middle East and North Africa');</a:t>
            </a:r>
          </a:p>
          <a:p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14978-0F05-44EF-B8ED-75B49A615634}"/>
              </a:ext>
            </a:extLst>
          </p:cNvPr>
          <p:cNvSpPr txBox="1"/>
          <p:nvPr/>
        </p:nvSpPr>
        <p:spPr>
          <a:xfrm>
            <a:off x="6503566" y="0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BETWEEN Clause:</a:t>
            </a:r>
          </a:p>
          <a:p>
            <a:r>
              <a:rPr lang="en-US" dirty="0"/>
              <a:t>SELECT ORDER_ID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TOTAL_PROFIT BETWEEN 16834 AND 154720;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F6833-ED75-46AE-9288-FEE96C5EF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" t="7169" r="-2563" b="11725"/>
          <a:stretch/>
        </p:blipFill>
        <p:spPr>
          <a:xfrm>
            <a:off x="7416228" y="1250284"/>
            <a:ext cx="3600953" cy="5524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F7E23-318F-49BB-A708-36843500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5" r="21315" b="13776"/>
          <a:stretch/>
        </p:blipFill>
        <p:spPr>
          <a:xfrm>
            <a:off x="258661" y="1477328"/>
            <a:ext cx="5749254" cy="49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55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3D638-D1C7-46D7-AFDE-36284573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79" y="1484851"/>
            <a:ext cx="9582121" cy="524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6ED17-5187-4AB1-A56E-4CE2824A4DF7}"/>
              </a:ext>
            </a:extLst>
          </p:cNvPr>
          <p:cNvSpPr txBox="1"/>
          <p:nvPr/>
        </p:nvSpPr>
        <p:spPr>
          <a:xfrm>
            <a:off x="151001" y="66270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SHEET1</a:t>
            </a:r>
          </a:p>
          <a:p>
            <a:r>
              <a:rPr lang="en-US" dirty="0"/>
              <a:t>INNER JOIN SHEET2 ON</a:t>
            </a:r>
          </a:p>
          <a:p>
            <a:r>
              <a:rPr lang="en-US" dirty="0"/>
              <a:t>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1402C-0D8B-42DD-B80F-134D5A3020F2}"/>
              </a:ext>
            </a:extLst>
          </p:cNvPr>
          <p:cNvSpPr txBox="1"/>
          <p:nvPr/>
        </p:nvSpPr>
        <p:spPr>
          <a:xfrm>
            <a:off x="151001" y="234607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INNER JOIN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30046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6E067-B0CD-4750-8556-81F6AB1E4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34"/>
          <a:stretch/>
        </p:blipFill>
        <p:spPr>
          <a:xfrm>
            <a:off x="6197367" y="354186"/>
            <a:ext cx="5760673" cy="6149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57C71-1293-4DB3-B01F-38CC03CCEF41}"/>
              </a:ext>
            </a:extLst>
          </p:cNvPr>
          <p:cNvSpPr txBox="1"/>
          <p:nvPr/>
        </p:nvSpPr>
        <p:spPr>
          <a:xfrm>
            <a:off x="102765" y="155169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ORDERID,UNITSOLD,UNITPRICE,UNITCOST</a:t>
            </a:r>
          </a:p>
          <a:p>
            <a:r>
              <a:rPr lang="en-US" dirty="0"/>
              <a:t>FROM SHEET1</a:t>
            </a:r>
          </a:p>
          <a:p>
            <a:r>
              <a:rPr lang="en-US" dirty="0"/>
              <a:t>LEFT JOIN SHEET2 ONSHEET1.ORDERID=SHEET2.ORDERIDS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AD8D-FFB1-4646-AF6B-B726EDC78785}"/>
              </a:ext>
            </a:extLst>
          </p:cNvPr>
          <p:cNvSpPr txBox="1"/>
          <p:nvPr/>
        </p:nvSpPr>
        <p:spPr>
          <a:xfrm>
            <a:off x="233960" y="1090027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LEFT JOIN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063516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2F159-C516-4575-8926-ED5E1529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2" r="-92" b="26634"/>
          <a:stretch/>
        </p:blipFill>
        <p:spPr>
          <a:xfrm>
            <a:off x="426442" y="2179342"/>
            <a:ext cx="10596691" cy="4523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34B9E-6B42-4A6B-8058-B2CC7B64738C}"/>
              </a:ext>
            </a:extLst>
          </p:cNvPr>
          <p:cNvSpPr txBox="1"/>
          <p:nvPr/>
        </p:nvSpPr>
        <p:spPr>
          <a:xfrm>
            <a:off x="715162" y="1002295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 FROM SHEET1</a:t>
            </a:r>
          </a:p>
          <a:p>
            <a:r>
              <a:rPr lang="en-US" dirty="0"/>
              <a:t>LEFT JOIN SHEET2 ONSHEET1.ORDERID=SHEET2.ORDERIDS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8813F-3265-4931-857B-27B3D86958F8}"/>
              </a:ext>
            </a:extLst>
          </p:cNvPr>
          <p:cNvSpPr txBox="1"/>
          <p:nvPr/>
        </p:nvSpPr>
        <p:spPr>
          <a:xfrm>
            <a:off x="362824" y="41377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LEFT JOIN CLAUSE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06135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C83B-EE8F-447B-9B30-B742F765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61"/>
          <a:stretch/>
        </p:blipFill>
        <p:spPr>
          <a:xfrm>
            <a:off x="506136" y="2003503"/>
            <a:ext cx="10458275" cy="4531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DAD6C-6425-4AEB-8D49-C1BEB00111F5}"/>
              </a:ext>
            </a:extLst>
          </p:cNvPr>
          <p:cNvSpPr txBox="1"/>
          <p:nvPr/>
        </p:nvSpPr>
        <p:spPr>
          <a:xfrm>
            <a:off x="694189" y="78856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*FROM SHEET1</a:t>
            </a:r>
          </a:p>
          <a:p>
            <a:r>
              <a:rPr lang="en-US" dirty="0"/>
              <a:t>RIGHT JOIN SHEET2 ONSHEET1.ORDERID=SHEET2.ORDERIDS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DF73B-D6C1-4AA1-BC6D-80F6787609C3}"/>
              </a:ext>
            </a:extLst>
          </p:cNvPr>
          <p:cNvSpPr txBox="1"/>
          <p:nvPr/>
        </p:nvSpPr>
        <p:spPr>
          <a:xfrm>
            <a:off x="613096" y="322975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RIGHT JOIN CLAUSE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04896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D48C0-F311-4812-93C0-0C902BA40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68"/>
          <a:stretch/>
        </p:blipFill>
        <p:spPr>
          <a:xfrm>
            <a:off x="6097826" y="497126"/>
            <a:ext cx="5899129" cy="6232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04B2F-105D-422C-856D-CF26304CFF52}"/>
              </a:ext>
            </a:extLst>
          </p:cNvPr>
          <p:cNvSpPr txBox="1"/>
          <p:nvPr/>
        </p:nvSpPr>
        <p:spPr>
          <a:xfrm>
            <a:off x="195045" y="1300023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ORDERID,UNITSOLD,UNITPRICE,UNITCOST</a:t>
            </a:r>
          </a:p>
          <a:p>
            <a:r>
              <a:rPr lang="en-US" dirty="0"/>
              <a:t>FROM SHEET1</a:t>
            </a:r>
          </a:p>
          <a:p>
            <a:r>
              <a:rPr lang="en-US" dirty="0"/>
              <a:t>RIGHT JOIN SHEET2 ON 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BE6AC-619D-44A9-A57C-85A64AA12906}"/>
              </a:ext>
            </a:extLst>
          </p:cNvPr>
          <p:cNvSpPr txBox="1"/>
          <p:nvPr/>
        </p:nvSpPr>
        <p:spPr>
          <a:xfrm>
            <a:off x="195045" y="66774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RIGHT JOIN </a:t>
            </a:r>
          </a:p>
        </p:txBody>
      </p:sp>
    </p:spTree>
    <p:extLst>
      <p:ext uri="{BB962C8B-B14F-4D97-AF65-F5344CB8AC3E}">
        <p14:creationId xmlns:p14="http://schemas.microsoft.com/office/powerpoint/2010/main" val="133270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08749-5A66-4135-9E1B-442463BD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929468"/>
            <a:ext cx="11898385" cy="480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5016-D316-4A21-B71E-148200E5449F}"/>
              </a:ext>
            </a:extLst>
          </p:cNvPr>
          <p:cNvSpPr txBox="1"/>
          <p:nvPr/>
        </p:nvSpPr>
        <p:spPr>
          <a:xfrm>
            <a:off x="413158" y="792570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 FROM SHEET1</a:t>
            </a:r>
          </a:p>
          <a:p>
            <a:r>
              <a:rPr lang="en-US" dirty="0"/>
              <a:t>FULL JOIN SHEET2 ONSHEET1.ORDERID=SHEET2.ORDERIDS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8917E-9DC2-4F42-852F-83ACEA6773D0}"/>
              </a:ext>
            </a:extLst>
          </p:cNvPr>
          <p:cNvSpPr txBox="1"/>
          <p:nvPr/>
        </p:nvSpPr>
        <p:spPr>
          <a:xfrm>
            <a:off x="413158" y="235956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FULL JOIN </a:t>
            </a:r>
          </a:p>
        </p:txBody>
      </p:sp>
    </p:spTree>
    <p:extLst>
      <p:ext uri="{BB962C8B-B14F-4D97-AF65-F5344CB8AC3E}">
        <p14:creationId xmlns:p14="http://schemas.microsoft.com/office/powerpoint/2010/main" val="1113281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705879-AB59-417F-910B-A7153EB8A59D}"/>
              </a:ext>
            </a:extLst>
          </p:cNvPr>
          <p:cNvSpPr txBox="1"/>
          <p:nvPr/>
        </p:nvSpPr>
        <p:spPr>
          <a:xfrm>
            <a:off x="4455952" y="125836"/>
            <a:ext cx="45789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 FROM SHEET1</a:t>
            </a:r>
          </a:p>
          <a:p>
            <a:r>
              <a:rPr lang="en-US" dirty="0"/>
              <a:t>RIGHT JOIN SHEET2 ONSHEET1.ORDERID=SHEET2.ORDERIDS</a:t>
            </a:r>
          </a:p>
          <a:p>
            <a:r>
              <a:rPr lang="en-US" dirty="0"/>
              <a:t>UNION</a:t>
            </a:r>
          </a:p>
          <a:p>
            <a:r>
              <a:rPr lang="en-US" dirty="0"/>
              <a:t>SELECT  * FROM SHEET1</a:t>
            </a:r>
          </a:p>
          <a:p>
            <a:r>
              <a:rPr lang="en-US" dirty="0"/>
              <a:t>LEFT JOIN SHEET2 ONSHEET1.ORDERID=SHEET2.ORDERIDS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2EB60-08CD-4B74-9D7E-E1E122B9C208}"/>
              </a:ext>
            </a:extLst>
          </p:cNvPr>
          <p:cNvSpPr txBox="1"/>
          <p:nvPr/>
        </p:nvSpPr>
        <p:spPr>
          <a:xfrm>
            <a:off x="404769" y="494842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UNION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211CF-87C6-4726-BAFC-91106CA1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7" y="2159768"/>
            <a:ext cx="1193700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4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3EB3B-E08F-4058-935B-7F5BFE7B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71" y="58220"/>
            <a:ext cx="5921663" cy="6657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96D87F-750F-492A-96ED-97679D19F7C0}"/>
              </a:ext>
            </a:extLst>
          </p:cNvPr>
          <p:cNvSpPr txBox="1"/>
          <p:nvPr/>
        </p:nvSpPr>
        <p:spPr>
          <a:xfrm>
            <a:off x="89266" y="1706808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UNITSOLD,UNITPRICE,UNITCOST,TOTAL_REVENUE,</a:t>
            </a:r>
          </a:p>
          <a:p>
            <a:r>
              <a:rPr lang="en-US" dirty="0"/>
              <a:t>TOTAL_COST</a:t>
            </a:r>
          </a:p>
          <a:p>
            <a:r>
              <a:rPr lang="en-US" dirty="0"/>
              <a:t>FROM SHEET1,SHEET2 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SHEET1.ORDERID &lt; SHEET2.ORDERIDS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ECBDD-4DA1-4B32-A9CC-6183386DB3DE}"/>
              </a:ext>
            </a:extLst>
          </p:cNvPr>
          <p:cNvSpPr txBox="1"/>
          <p:nvPr/>
        </p:nvSpPr>
        <p:spPr>
          <a:xfrm>
            <a:off x="0" y="130857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SELF JOIN</a:t>
            </a:r>
          </a:p>
        </p:txBody>
      </p:sp>
    </p:spTree>
    <p:extLst>
      <p:ext uri="{BB962C8B-B14F-4D97-AF65-F5344CB8AC3E}">
        <p14:creationId xmlns:p14="http://schemas.microsoft.com/office/powerpoint/2010/main" val="11803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49EEC5-C4D1-45BC-9EF2-8707EBE3D9DC}"/>
              </a:ext>
            </a:extLst>
          </p:cNvPr>
          <p:cNvSpPr txBox="1"/>
          <p:nvPr/>
        </p:nvSpPr>
        <p:spPr>
          <a:xfrm>
            <a:off x="0" y="276729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CARTESIAN </a:t>
            </a:r>
            <a:r>
              <a:rPr lang="en-IN" sz="2400" b="1" dirty="0" err="1"/>
              <a:t>JOINor</a:t>
            </a:r>
            <a:r>
              <a:rPr lang="en-IN" sz="2400" b="1" dirty="0"/>
              <a:t> CROSS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CEFA0-3A95-42D0-97BF-453DC5DE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63" y="75500"/>
            <a:ext cx="4631991" cy="6396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3A586-44DA-4239-B084-7DCFC32651BF}"/>
              </a:ext>
            </a:extLst>
          </p:cNvPr>
          <p:cNvSpPr txBox="1"/>
          <p:nvPr/>
        </p:nvSpPr>
        <p:spPr>
          <a:xfrm>
            <a:off x="0" y="116579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UNITSOLD,UNITPRICE,UNITCOST,TOTAL_REVENUE FROM SHEET1,SHEET2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473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69329-6F4C-4D91-96A6-4D6FD707AE9F}"/>
              </a:ext>
            </a:extLst>
          </p:cNvPr>
          <p:cNvSpPr txBox="1"/>
          <p:nvPr/>
        </p:nvSpPr>
        <p:spPr>
          <a:xfrm>
            <a:off x="195045" y="310285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UNION ALL Clause</a:t>
            </a:r>
            <a:r>
              <a:rPr lang="en-IN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9CD5D-9F3B-4E01-AB65-C45CB111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65" y="83890"/>
            <a:ext cx="7550789" cy="6463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B886B-8863-40F3-855B-D006BF74CAA6}"/>
              </a:ext>
            </a:extLst>
          </p:cNvPr>
          <p:cNvSpPr txBox="1"/>
          <p:nvPr/>
        </p:nvSpPr>
        <p:spPr>
          <a:xfrm>
            <a:off x="45441" y="855569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 FROM SHEET1 </a:t>
            </a:r>
          </a:p>
          <a:p>
            <a:r>
              <a:rPr lang="en-US" dirty="0"/>
              <a:t>RIGHT JOIN SHEET2 ON SHEET1.ORDERID=SHEET2.ORDERIDS </a:t>
            </a:r>
          </a:p>
          <a:p>
            <a:r>
              <a:rPr lang="en-US" dirty="0"/>
              <a:t>UNION ALL </a:t>
            </a:r>
          </a:p>
          <a:p>
            <a:r>
              <a:rPr lang="en-US" dirty="0"/>
              <a:t>SELECT  * FROM SHEET1 </a:t>
            </a:r>
          </a:p>
          <a:p>
            <a:r>
              <a:rPr lang="en-US" dirty="0"/>
              <a:t>LEFT JOIN SHEET2 ON SHEET1.ORDERID=SHEET2.ORDERIDS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7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A8F0E-D441-4E8D-A85F-C60E0EA4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05"/>
          <a:stretch/>
        </p:blipFill>
        <p:spPr>
          <a:xfrm>
            <a:off x="696919" y="1741223"/>
            <a:ext cx="2191056" cy="4768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CB9FE-5428-46F1-9717-3B15BFFBB3D2}"/>
              </a:ext>
            </a:extLst>
          </p:cNvPr>
          <p:cNvSpPr txBox="1"/>
          <p:nvPr/>
        </p:nvSpPr>
        <p:spPr>
          <a:xfrm>
            <a:off x="312490" y="419179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LIKE Clause: </a:t>
            </a:r>
            <a:endParaRPr lang="en-US" b="1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REGION LIKE 'A%'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883A6-ECAC-4F92-83FC-5FB33914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41" y="651082"/>
            <a:ext cx="1895740" cy="5992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4E86DB-0116-46CE-82C9-CBEEBACCE38B}"/>
              </a:ext>
            </a:extLst>
          </p:cNvPr>
          <p:cNvSpPr txBox="1"/>
          <p:nvPr/>
        </p:nvSpPr>
        <p:spPr>
          <a:xfrm>
            <a:off x="5919917" y="880844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ORDER BY Clause: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REGION LIKE 'E%'</a:t>
            </a:r>
          </a:p>
          <a:p>
            <a:r>
              <a:rPr lang="en-US" dirty="0"/>
              <a:t>ORDER BY COUNTRY;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601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010C2A-F96A-4A3F-B48E-6D3C71647D8F}"/>
              </a:ext>
            </a:extLst>
          </p:cNvPr>
          <p:cNvSpPr txBox="1"/>
          <p:nvPr/>
        </p:nvSpPr>
        <p:spPr>
          <a:xfrm>
            <a:off x="245378" y="28511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INTERSECT Clause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939B7-9545-4A97-8FA3-D2A6DAB7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06" y="0"/>
            <a:ext cx="80058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7DEE-D0AB-4C07-AA8C-92A27BF3CFD0}"/>
              </a:ext>
            </a:extLst>
          </p:cNvPr>
          <p:cNvSpPr txBox="1"/>
          <p:nvPr/>
        </p:nvSpPr>
        <p:spPr>
          <a:xfrm>
            <a:off x="1398" y="746783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* FROM SHEET1 </a:t>
            </a:r>
          </a:p>
          <a:p>
            <a:r>
              <a:rPr lang="en-US" dirty="0"/>
              <a:t>RIGHT JOIN SHEET2 ON SHEET1.ORDERID=SHEET2.ORDERIDS</a:t>
            </a:r>
          </a:p>
          <a:p>
            <a:r>
              <a:rPr lang="en-US" dirty="0"/>
              <a:t> INTERSECT  </a:t>
            </a:r>
          </a:p>
          <a:p>
            <a:r>
              <a:rPr lang="en-US" dirty="0"/>
              <a:t>SELECT  * FROM SHEET1 </a:t>
            </a:r>
          </a:p>
          <a:p>
            <a:r>
              <a:rPr lang="en-US" dirty="0"/>
              <a:t>LEFT JOIN SHEET2 ON SHEET1.ORDERID=SHEET2.ORDERIDS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519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54980-D6FD-43FB-832B-EBBABA38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" y="1911990"/>
            <a:ext cx="11719420" cy="4493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A0DBB-B7B8-4C70-B1A6-DD81E211D296}"/>
              </a:ext>
            </a:extLst>
          </p:cNvPr>
          <p:cNvSpPr txBox="1"/>
          <p:nvPr/>
        </p:nvSpPr>
        <p:spPr>
          <a:xfrm>
            <a:off x="102765" y="854602"/>
            <a:ext cx="6128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SQL NOT NULL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55F0C-D1D1-4F8E-83EF-A8BEAAFBC7B8}"/>
              </a:ext>
            </a:extLst>
          </p:cNvPr>
          <p:cNvSpPr txBox="1"/>
          <p:nvPr/>
        </p:nvSpPr>
        <p:spPr>
          <a:xfrm>
            <a:off x="180363" y="1283408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* FROM SHEET1 WHERE NAME IS NOT NULL;</a:t>
            </a:r>
          </a:p>
        </p:txBody>
      </p:sp>
    </p:spTree>
    <p:extLst>
      <p:ext uri="{BB962C8B-B14F-4D97-AF65-F5344CB8AC3E}">
        <p14:creationId xmlns:p14="http://schemas.microsoft.com/office/powerpoint/2010/main" val="228211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95A78-4C0F-4179-9CD2-2CBE95BD9208}"/>
              </a:ext>
            </a:extLst>
          </p:cNvPr>
          <p:cNvSpPr txBox="1"/>
          <p:nvPr/>
        </p:nvSpPr>
        <p:spPr>
          <a:xfrm>
            <a:off x="67112" y="62922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SHEET1 WHERE NAME IS  NULL;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76002-7892-4AC3-995C-4053DA81598E}"/>
              </a:ext>
            </a:extLst>
          </p:cNvPr>
          <p:cNvSpPr txBox="1"/>
          <p:nvPr/>
        </p:nvSpPr>
        <p:spPr>
          <a:xfrm>
            <a:off x="201336" y="16756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SQL NULL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965E6-3DBD-4D4B-BBE3-C5E4B103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74"/>
          <a:stretch/>
        </p:blipFill>
        <p:spPr>
          <a:xfrm>
            <a:off x="65714" y="1216512"/>
            <a:ext cx="11855042" cy="5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4C8EA-1DF5-4828-A0AA-96419772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1015814"/>
            <a:ext cx="9840286" cy="2166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BCFA8-6304-4314-B34F-73EF71438DBF}"/>
              </a:ext>
            </a:extLst>
          </p:cNvPr>
          <p:cNvSpPr txBox="1"/>
          <p:nvPr/>
        </p:nvSpPr>
        <p:spPr>
          <a:xfrm>
            <a:off x="125835" y="36948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ALTER TABLE :</a:t>
            </a:r>
          </a:p>
          <a:p>
            <a:r>
              <a:rPr lang="en-US" dirty="0"/>
              <a:t>ALTER TABLE SHEET1 ADD AGE number;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D16A3-717F-4FE8-A5F7-E013BA814DE4}"/>
              </a:ext>
            </a:extLst>
          </p:cNvPr>
          <p:cNvSpPr txBox="1"/>
          <p:nvPr/>
        </p:nvSpPr>
        <p:spPr>
          <a:xfrm>
            <a:off x="125835" y="30928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SQL ALTER TABLE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E3310-19E8-4B2A-8B2A-C59767FD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2" y="4223243"/>
            <a:ext cx="10288436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7EAFF-D24A-45BD-8BC8-4442A31208E2}"/>
              </a:ext>
            </a:extLst>
          </p:cNvPr>
          <p:cNvSpPr txBox="1"/>
          <p:nvPr/>
        </p:nvSpPr>
        <p:spPr>
          <a:xfrm>
            <a:off x="320879" y="37280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ALTER TABLE SHEET1 DROP COLUMN AGE;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1783D-73DC-4D3B-B78E-96D571BC7439}"/>
              </a:ext>
            </a:extLst>
          </p:cNvPr>
          <p:cNvSpPr txBox="1"/>
          <p:nvPr/>
        </p:nvSpPr>
        <p:spPr>
          <a:xfrm>
            <a:off x="1398" y="344557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ALTER TABLE SHEET1 DROP COLUMN AGE;</a:t>
            </a:r>
          </a:p>
        </p:txBody>
      </p:sp>
    </p:spTree>
    <p:extLst>
      <p:ext uri="{BB962C8B-B14F-4D97-AF65-F5344CB8AC3E}">
        <p14:creationId xmlns:p14="http://schemas.microsoft.com/office/powerpoint/2010/main" val="867160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FD4702-1990-4378-B2D1-E3E53AA66339}"/>
              </a:ext>
            </a:extLst>
          </p:cNvPr>
          <p:cNvSpPr txBox="1"/>
          <p:nvPr/>
        </p:nvSpPr>
        <p:spPr>
          <a:xfrm>
            <a:off x="203433" y="176061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TRUNCATE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4DA7-F767-4835-8A8D-0F25252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3" y="976281"/>
            <a:ext cx="11288700" cy="2076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63E2C-29EF-40AB-B36F-735F1B9C831E}"/>
              </a:ext>
            </a:extLst>
          </p:cNvPr>
          <p:cNvSpPr txBox="1"/>
          <p:nvPr/>
        </p:nvSpPr>
        <p:spPr>
          <a:xfrm>
            <a:off x="287323" y="576171"/>
            <a:ext cx="6128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TRUNCATE TABLE SHEET2;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D1C620-D65C-4472-BA82-AF9F5951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3" y="4411098"/>
            <a:ext cx="10336067" cy="2210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FF729C-5CB6-4088-AF0A-06F702F25F73}"/>
              </a:ext>
            </a:extLst>
          </p:cNvPr>
          <p:cNvSpPr txBox="1"/>
          <p:nvPr/>
        </p:nvSpPr>
        <p:spPr>
          <a:xfrm>
            <a:off x="119543" y="3198167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Using Views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5F97E-2FB6-4673-8EF5-DEAD4437E402}"/>
              </a:ext>
            </a:extLst>
          </p:cNvPr>
          <p:cNvSpPr txBox="1"/>
          <p:nvPr/>
        </p:nvSpPr>
        <p:spPr>
          <a:xfrm>
            <a:off x="203433" y="3639704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VIEW SHEET1_VIEW ASSELECT UNITSOLD,UNITPRICEFROM SHEET1;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06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E2274-FCA9-4FF4-A293-3EC5D3C9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07"/>
          <a:stretch/>
        </p:blipFill>
        <p:spPr>
          <a:xfrm>
            <a:off x="4943214" y="309004"/>
            <a:ext cx="5979253" cy="2367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57AA0-AC54-4375-8C25-01C49612B574}"/>
              </a:ext>
            </a:extLst>
          </p:cNvPr>
          <p:cNvSpPr txBox="1"/>
          <p:nvPr/>
        </p:nvSpPr>
        <p:spPr>
          <a:xfrm>
            <a:off x="228599" y="460327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Updating a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2EBA9-35CB-4F30-95AE-E45558F0C4D1}"/>
              </a:ext>
            </a:extLst>
          </p:cNvPr>
          <p:cNvSpPr txBox="1"/>
          <p:nvPr/>
        </p:nvSpPr>
        <p:spPr>
          <a:xfrm>
            <a:off x="228599" y="112081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UPDATE SHEET1 </a:t>
            </a:r>
          </a:p>
          <a:p>
            <a:r>
              <a:rPr lang="en-US" dirty="0"/>
              <a:t>SET NAME='EFG’ </a:t>
            </a:r>
          </a:p>
          <a:p>
            <a:r>
              <a:rPr lang="en-US" dirty="0"/>
              <a:t>WHERE ORDERID=361825549;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2014F-9152-43FA-B469-31BC41FE9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22"/>
          <a:stretch/>
        </p:blipFill>
        <p:spPr>
          <a:xfrm>
            <a:off x="5194884" y="3429000"/>
            <a:ext cx="5660472" cy="2876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B3E56-D4C5-48EE-BE9C-673C740DBC41}"/>
              </a:ext>
            </a:extLst>
          </p:cNvPr>
          <p:cNvSpPr txBox="1"/>
          <p:nvPr/>
        </p:nvSpPr>
        <p:spPr>
          <a:xfrm>
            <a:off x="354435" y="3429000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Deleting Rows into a View</a:t>
            </a:r>
            <a:endParaRPr lang="en-IN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EE44D-E9B4-4B51-8A3C-446344BBF3A9}"/>
              </a:ext>
            </a:extLst>
          </p:cNvPr>
          <p:cNvSpPr txBox="1"/>
          <p:nvPr/>
        </p:nvSpPr>
        <p:spPr>
          <a:xfrm>
            <a:off x="287323" y="400144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 FROM SHEET1 </a:t>
            </a:r>
          </a:p>
          <a:p>
            <a:r>
              <a:rPr lang="en-US" dirty="0"/>
              <a:t>WHERE NAME='EFG';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5963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E9197-5FFC-4FF7-9DA5-20D25869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15"/>
          <a:stretch/>
        </p:blipFill>
        <p:spPr>
          <a:xfrm>
            <a:off x="3725610" y="192839"/>
            <a:ext cx="5056815" cy="2695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77A01-D075-436E-B029-CC18273A60A3}"/>
              </a:ext>
            </a:extLst>
          </p:cNvPr>
          <p:cNvSpPr txBox="1"/>
          <p:nvPr/>
        </p:nvSpPr>
        <p:spPr>
          <a:xfrm>
            <a:off x="68510" y="832928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/>
              <a:t>COMMIT Command:</a:t>
            </a:r>
          </a:p>
          <a:p>
            <a:r>
              <a:rPr lang="en-IN" sz="2000" b="1" dirty="0"/>
              <a:t> </a:t>
            </a:r>
            <a:r>
              <a:rPr lang="en-IN" sz="2000" dirty="0"/>
              <a:t>COMMIT;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9A292-6530-4298-9AFE-C99BEC336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98733" y="3273788"/>
            <a:ext cx="5372850" cy="3391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1DC7E0-C78C-43A9-8280-C3CCB0F74F5D}"/>
              </a:ext>
            </a:extLst>
          </p:cNvPr>
          <p:cNvSpPr txBox="1"/>
          <p:nvPr/>
        </p:nvSpPr>
        <p:spPr>
          <a:xfrm>
            <a:off x="97172" y="3683877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ROLLBACK Command: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F1E6D-5B4B-4805-9C08-3565928EE60E}"/>
              </a:ext>
            </a:extLst>
          </p:cNvPr>
          <p:cNvSpPr txBox="1"/>
          <p:nvPr/>
        </p:nvSpPr>
        <p:spPr>
          <a:xfrm>
            <a:off x="97172" y="42843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ROLLBACK;</a:t>
            </a:r>
          </a:p>
        </p:txBody>
      </p:sp>
    </p:spTree>
    <p:extLst>
      <p:ext uri="{BB962C8B-B14F-4D97-AF65-F5344CB8AC3E}">
        <p14:creationId xmlns:p14="http://schemas.microsoft.com/office/powerpoint/2010/main" val="910585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7ED2ED6-9892-41DC-BBD3-84BBA9B6EB7E}"/>
              </a:ext>
            </a:extLst>
          </p:cNvPr>
          <p:cNvSpPr txBox="1"/>
          <p:nvPr/>
        </p:nvSpPr>
        <p:spPr>
          <a:xfrm>
            <a:off x="220212" y="17862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Wildcard Operators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E352B-6F69-42C0-8313-3F8643458E62}"/>
              </a:ext>
            </a:extLst>
          </p:cNvPr>
          <p:cNvSpPr txBox="1"/>
          <p:nvPr/>
        </p:nvSpPr>
        <p:spPr>
          <a:xfrm>
            <a:off x="300329" y="57873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DEPARTMENTS WHERE name LIKE 'e%'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D8425-88B5-4EAE-8D16-A1CC99547A39}"/>
              </a:ext>
            </a:extLst>
          </p:cNvPr>
          <p:cNvSpPr txBox="1"/>
          <p:nvPr/>
        </p:nvSpPr>
        <p:spPr>
          <a:xfrm>
            <a:off x="220212" y="371193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DEPARTMENTS WHERE NAME LIKE '%F_______'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796170-FFC2-469D-93BC-6C4AEAFE4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24" b="14536"/>
          <a:stretch/>
        </p:blipFill>
        <p:spPr>
          <a:xfrm>
            <a:off x="6015565" y="3429000"/>
            <a:ext cx="5803794" cy="30775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B44478-EA08-4123-B34A-AE4A4740F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8" r="37189" b="15697"/>
          <a:stretch/>
        </p:blipFill>
        <p:spPr>
          <a:xfrm>
            <a:off x="6093204" y="112906"/>
            <a:ext cx="5648516" cy="31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4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5B151-1CAC-4626-B7D4-303C14D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51" y="1430609"/>
            <a:ext cx="7783011" cy="466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2F33E-81AA-4381-A175-329E3C7EFB35}"/>
              </a:ext>
            </a:extLst>
          </p:cNvPr>
          <p:cNvSpPr txBox="1"/>
          <p:nvPr/>
        </p:nvSpPr>
        <p:spPr>
          <a:xfrm>
            <a:off x="278934" y="5955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 departments</a:t>
            </a:r>
          </a:p>
          <a:p>
            <a:r>
              <a:rPr lang="en-US" dirty="0"/>
              <a:t>WHERE SALARY LIKE '9__2'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5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6CBEE-330C-4F8E-B038-84DEEC654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7"/>
          <a:stretch/>
        </p:blipFill>
        <p:spPr>
          <a:xfrm>
            <a:off x="519486" y="1455144"/>
            <a:ext cx="4039164" cy="5113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B367D-E1E7-4E5B-B6FF-21AD0AA2F68A}"/>
              </a:ext>
            </a:extLst>
          </p:cNvPr>
          <p:cNvSpPr txBox="1"/>
          <p:nvPr/>
        </p:nvSpPr>
        <p:spPr>
          <a:xfrm>
            <a:off x="29993" y="15519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GROUP BY Clause:</a:t>
            </a:r>
          </a:p>
          <a:p>
            <a:r>
              <a:rPr lang="en-IN" dirty="0"/>
              <a:t>SELECT ORDER_ID, SUM(TOTAL_COST) AS </a:t>
            </a:r>
            <a:r>
              <a:rPr lang="en-IN" dirty="0" err="1"/>
              <a:t>total_COSTS</a:t>
            </a:r>
            <a:endParaRPr lang="en-IN" dirty="0"/>
          </a:p>
          <a:p>
            <a:r>
              <a:rPr lang="en-IN" dirty="0"/>
              <a:t>FROM SALES</a:t>
            </a:r>
          </a:p>
          <a:p>
            <a:r>
              <a:rPr lang="en-IN" dirty="0"/>
              <a:t>GROUP BY ORDER_ID;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FB8AB-1848-4B81-B453-7FE6DA6027AA}"/>
              </a:ext>
            </a:extLst>
          </p:cNvPr>
          <p:cNvSpPr txBox="1"/>
          <p:nvPr/>
        </p:nvSpPr>
        <p:spPr>
          <a:xfrm>
            <a:off x="7004807" y="705026"/>
            <a:ext cx="610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COUNT Clause:</a:t>
            </a:r>
          </a:p>
          <a:p>
            <a:r>
              <a:rPr lang="en-US" dirty="0"/>
              <a:t>SELECT COUNT(*)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SALES_CHANNEL='Offline';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3FA4E-6BFD-460E-865B-58A8D3D5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17" y="2423339"/>
            <a:ext cx="362953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7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1CD6E3-DC9B-40E0-A22B-F2B5E73F5326}"/>
              </a:ext>
            </a:extLst>
          </p:cNvPr>
          <p:cNvSpPr txBox="1"/>
          <p:nvPr/>
        </p:nvSpPr>
        <p:spPr>
          <a:xfrm>
            <a:off x="438325" y="44450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HAVING Clause</a:t>
            </a:r>
            <a:r>
              <a:rPr lang="en-IN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BC4A8-FD31-4270-9BC0-CDDEE853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41" y="2327862"/>
            <a:ext cx="4029637" cy="305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48EED-6A3F-479A-A92F-612A3E52DCB7}"/>
              </a:ext>
            </a:extLst>
          </p:cNvPr>
          <p:cNvSpPr txBox="1"/>
          <p:nvPr/>
        </p:nvSpPr>
        <p:spPr>
          <a:xfrm>
            <a:off x="497048" y="813841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COUNT(*) </a:t>
            </a:r>
          </a:p>
          <a:p>
            <a:r>
              <a:rPr lang="en-US" dirty="0"/>
              <a:t>FROM SALES</a:t>
            </a:r>
          </a:p>
          <a:p>
            <a:r>
              <a:rPr lang="en-US" dirty="0"/>
              <a:t>WHERE TOTAL_COST&gt;11</a:t>
            </a:r>
          </a:p>
          <a:p>
            <a:r>
              <a:rPr lang="en-US" dirty="0"/>
              <a:t>HAVING COUNT(*)&gt;10;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77EA4-E003-43A2-B501-3910FD65E59A}"/>
              </a:ext>
            </a:extLst>
          </p:cNvPr>
          <p:cNvSpPr txBox="1"/>
          <p:nvPr/>
        </p:nvSpPr>
        <p:spPr>
          <a:xfrm>
            <a:off x="6532927" y="3154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CREATE TABLE Statement</a:t>
            </a:r>
            <a:r>
              <a:rPr lang="en-IN" dirty="0"/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97DD5F-6364-4BA8-A7C5-3EE4BCC9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373" y="944222"/>
            <a:ext cx="4810796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0B62A-E927-45AE-A5E0-625E9CF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1" y="1389801"/>
            <a:ext cx="3820058" cy="4648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89F22-5B7E-4ADD-8244-45B247F0C859}"/>
              </a:ext>
            </a:extLst>
          </p:cNvPr>
          <p:cNvSpPr txBox="1"/>
          <p:nvPr/>
        </p:nvSpPr>
        <p:spPr>
          <a:xfrm>
            <a:off x="0" y="49618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DROP TABLE Statement</a:t>
            </a:r>
            <a:r>
              <a:rPr lang="en-IN" dirty="0"/>
              <a:t>:</a:t>
            </a:r>
          </a:p>
          <a:p>
            <a:r>
              <a:rPr lang="en-IN" dirty="0"/>
              <a:t>      DROP TABLE SALES3;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B5985-49F9-4F88-ABF9-84CA66BE6227}"/>
              </a:ext>
            </a:extLst>
          </p:cNvPr>
          <p:cNvSpPr txBox="1"/>
          <p:nvPr/>
        </p:nvSpPr>
        <p:spPr>
          <a:xfrm>
            <a:off x="5925425" y="311518"/>
            <a:ext cx="6115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DESC Statement</a:t>
            </a:r>
            <a:r>
              <a:rPr lang="en-IN" dirty="0"/>
              <a:t>:</a:t>
            </a:r>
          </a:p>
          <a:p>
            <a:r>
              <a:rPr lang="en-IN" dirty="0"/>
              <a:t>     DESC SALES;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C2283-BBF6-478E-B6F4-32858726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276" y="1175458"/>
            <a:ext cx="3096057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78101-DDCB-4124-BDDD-73F2A71E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80" y="820332"/>
            <a:ext cx="3010320" cy="3086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837CF-FBA3-4D80-829C-CD5730B07D1B}"/>
              </a:ext>
            </a:extLst>
          </p:cNvPr>
          <p:cNvSpPr txBox="1"/>
          <p:nvPr/>
        </p:nvSpPr>
        <p:spPr>
          <a:xfrm>
            <a:off x="0" y="11738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TRUNCATE TABLE Statement</a:t>
            </a:r>
            <a:r>
              <a:rPr lang="en-IN" dirty="0"/>
              <a:t>:</a:t>
            </a:r>
          </a:p>
          <a:p>
            <a:r>
              <a:rPr lang="en-IN" dirty="0"/>
              <a:t>     TRUNCATE TABLE SALES;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03B40-3747-4361-9763-ADF6EC70E3A6}"/>
              </a:ext>
            </a:extLst>
          </p:cNvPr>
          <p:cNvSpPr txBox="1"/>
          <p:nvPr/>
        </p:nvSpPr>
        <p:spPr>
          <a:xfrm>
            <a:off x="5488497" y="12783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 ALTER TABLE Statement:</a:t>
            </a:r>
          </a:p>
          <a:p>
            <a:r>
              <a:rPr lang="en-IN" b="1" dirty="0"/>
              <a:t>     </a:t>
            </a:r>
            <a:r>
              <a:rPr lang="en-IN" dirty="0"/>
              <a:t>ALTER TABLE SALES ADD PRODUCT VARCHAR(50)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E126C1-0B6B-4F6D-BF77-9B4A9961F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8721"/>
          <a:stretch/>
        </p:blipFill>
        <p:spPr>
          <a:xfrm>
            <a:off x="4345497" y="1101455"/>
            <a:ext cx="7628898" cy="486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6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{1372AEBF-4E88-4F49-A440-DD7DDB25E108}tf55705232_win32</Template>
  <TotalTime>757</TotalTime>
  <Words>1019</Words>
  <Application>Microsoft Office PowerPoint</Application>
  <PresentationFormat>Widescreen</PresentationFormat>
  <Paragraphs>230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Gadugi</vt:lpstr>
      <vt:lpstr>Goudy Old Style</vt:lpstr>
      <vt:lpstr>Trebuchet MS</vt:lpstr>
      <vt:lpstr>Wingdings 2</vt:lpstr>
      <vt:lpstr>SlateVTI</vt:lpstr>
      <vt:lpstr>SQL 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Syntax</dc:title>
  <dc:creator>godishala srujana</dc:creator>
  <cp:lastModifiedBy>cheparthy bharath</cp:lastModifiedBy>
  <cp:revision>6</cp:revision>
  <dcterms:created xsi:type="dcterms:W3CDTF">2022-01-15T17:00:52Z</dcterms:created>
  <dcterms:modified xsi:type="dcterms:W3CDTF">2022-01-17T05:48:08Z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